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65" r:id="rId5"/>
    <p:sldId id="258" r:id="rId6"/>
    <p:sldId id="261" r:id="rId7"/>
    <p:sldId id="262" r:id="rId8"/>
    <p:sldId id="259" r:id="rId9"/>
    <p:sldId id="260" r:id="rId10"/>
    <p:sldId id="266" r:id="rId11"/>
    <p:sldId id="264" r:id="rId12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60"/>
  </p:normalViewPr>
  <p:slideViewPr>
    <p:cSldViewPr>
      <p:cViewPr varScale="1">
        <p:scale>
          <a:sx n="111" d="100"/>
          <a:sy n="111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B5E399-A967-4AC5-BBC5-CA6C3DE94A0E}" type="datetimeFigureOut">
              <a:rPr lang="et-EE" smtClean="0"/>
              <a:pPr/>
              <a:t>17.10.2013</a:t>
            </a:fld>
            <a:endParaRPr lang="et-E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503EA8-2737-4428-80D1-AE9CC7AC63FF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5E399-A967-4AC5-BBC5-CA6C3DE94A0E}" type="datetimeFigureOut">
              <a:rPr lang="et-EE" smtClean="0"/>
              <a:pPr/>
              <a:t>17.10.2013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03EA8-2737-4428-80D1-AE9CC7AC63FF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5E399-A967-4AC5-BBC5-CA6C3DE94A0E}" type="datetimeFigureOut">
              <a:rPr lang="et-EE" smtClean="0"/>
              <a:pPr/>
              <a:t>17.10.2013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03EA8-2737-4428-80D1-AE9CC7AC63FF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5E399-A967-4AC5-BBC5-CA6C3DE94A0E}" type="datetimeFigureOut">
              <a:rPr lang="et-EE" smtClean="0"/>
              <a:pPr/>
              <a:t>17.10.2013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03EA8-2737-4428-80D1-AE9CC7AC63FF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5E399-A967-4AC5-BBC5-CA6C3DE94A0E}" type="datetimeFigureOut">
              <a:rPr lang="et-EE" smtClean="0"/>
              <a:pPr/>
              <a:t>17.10.2013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03EA8-2737-4428-80D1-AE9CC7AC63FF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5E399-A967-4AC5-BBC5-CA6C3DE94A0E}" type="datetimeFigureOut">
              <a:rPr lang="et-EE" smtClean="0"/>
              <a:pPr/>
              <a:t>17.10.2013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03EA8-2737-4428-80D1-AE9CC7AC63FF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5E399-A967-4AC5-BBC5-CA6C3DE94A0E}" type="datetimeFigureOut">
              <a:rPr lang="et-EE" smtClean="0"/>
              <a:pPr/>
              <a:t>17.10.2013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03EA8-2737-4428-80D1-AE9CC7AC63FF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5E399-A967-4AC5-BBC5-CA6C3DE94A0E}" type="datetimeFigureOut">
              <a:rPr lang="et-EE" smtClean="0"/>
              <a:pPr/>
              <a:t>17.10.2013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03EA8-2737-4428-80D1-AE9CC7AC63FF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5E399-A967-4AC5-BBC5-CA6C3DE94A0E}" type="datetimeFigureOut">
              <a:rPr lang="et-EE" smtClean="0"/>
              <a:pPr/>
              <a:t>17.10.2013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03EA8-2737-4428-80D1-AE9CC7AC63FF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7B5E399-A967-4AC5-BBC5-CA6C3DE94A0E}" type="datetimeFigureOut">
              <a:rPr lang="et-EE" smtClean="0"/>
              <a:pPr/>
              <a:t>17.10.2013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03EA8-2737-4428-80D1-AE9CC7AC63FF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B5E399-A967-4AC5-BBC5-CA6C3DE94A0E}" type="datetimeFigureOut">
              <a:rPr lang="et-EE" smtClean="0"/>
              <a:pPr/>
              <a:t>17.10.2013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503EA8-2737-4428-80D1-AE9CC7AC63FF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B5E399-A967-4AC5-BBC5-CA6C3DE94A0E}" type="datetimeFigureOut">
              <a:rPr lang="et-EE" smtClean="0"/>
              <a:pPr/>
              <a:t>17.10.2013</a:t>
            </a:fld>
            <a:endParaRPr lang="et-E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B503EA8-2737-4428-80D1-AE9CC7AC63FF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k.envir.ee/aewa/?id=24" TargetMode="External"/><Relationship Id="rId2" Type="http://schemas.openxmlformats.org/officeDocument/2006/relationships/hyperlink" Target="http://entsyklopeedia.ee/artikkel/p%C3%B5%C3%B5saspea_neem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sz="8000" dirty="0" smtClean="0">
                <a:solidFill>
                  <a:srgbClr val="00B0F0"/>
                </a:solidFill>
                <a:latin typeface="Curlz MT" pitchFamily="82" charset="0"/>
              </a:rPr>
              <a:t>Põõsaspea neem</a:t>
            </a:r>
            <a:endParaRPr lang="et-EE" sz="8000" dirty="0">
              <a:solidFill>
                <a:srgbClr val="00B0F0"/>
              </a:solidFill>
              <a:latin typeface="Curlz MT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t-EE" b="1" dirty="0" smtClean="0">
                <a:latin typeface="Edwardian Script ITC" pitchFamily="66" charset="0"/>
              </a:rPr>
              <a:t>Stiven Fjodorov</a:t>
            </a:r>
          </a:p>
          <a:p>
            <a:r>
              <a:rPr lang="et-EE" dirty="0" smtClean="0">
                <a:latin typeface="Brush Script MT" pitchFamily="66" charset="0"/>
              </a:rPr>
              <a:t>Rauno Reimann</a:t>
            </a:r>
          </a:p>
          <a:p>
            <a:r>
              <a:rPr lang="et-EE" sz="1400" dirty="0" smtClean="0">
                <a:latin typeface="Times New Roman" pitchFamily="18" charset="0"/>
                <a:cs typeface="Times New Roman" pitchFamily="18" charset="0"/>
              </a:rPr>
              <a:t>Anni Naumova </a:t>
            </a: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>
                <a:hlinkClick r:id="rId2"/>
              </a:rPr>
              <a:t>http://</a:t>
            </a:r>
            <a:r>
              <a:rPr lang="et-EE" dirty="0" smtClean="0">
                <a:hlinkClick r:id="rId2"/>
              </a:rPr>
              <a:t>entsyklopeedia.ee/artikkel/p%C3%B5%C3%B5saspea_neem2</a:t>
            </a:r>
            <a:endParaRPr lang="et-EE" dirty="0" smtClean="0"/>
          </a:p>
          <a:p>
            <a:r>
              <a:rPr lang="et-EE" dirty="0" smtClean="0">
                <a:hlinkClick r:id="rId3"/>
              </a:rPr>
              <a:t>http://www.lk.envir.ee/aewa/?</a:t>
            </a:r>
            <a:r>
              <a:rPr lang="et-EE" dirty="0" smtClean="0">
                <a:hlinkClick r:id="rId3"/>
              </a:rPr>
              <a:t>id=24</a:t>
            </a:r>
            <a:endParaRPr lang="et-EE" dirty="0" smtClean="0"/>
          </a:p>
          <a:p>
            <a:endParaRPr lang="et-E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rgbClr val="00B0F0"/>
                </a:solidFill>
                <a:latin typeface="Curlz MT" pitchFamily="82" charset="0"/>
              </a:rPr>
              <a:t>Kasutatud materjal</a:t>
            </a:r>
            <a:endParaRPr lang="et-EE" dirty="0">
              <a:solidFill>
                <a:srgbClr val="00B0F0"/>
              </a:solidFill>
              <a:latin typeface="Curlz MT" pitchFamily="8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t-EE" dirty="0" smtClean="0"/>
          </a:p>
          <a:p>
            <a:pPr algn="ctr"/>
            <a:endParaRPr lang="et-EE" dirty="0" smtClean="0"/>
          </a:p>
          <a:p>
            <a:pPr algn="ctr">
              <a:buNone/>
            </a:pPr>
            <a:r>
              <a:rPr lang="et-EE" sz="7200" dirty="0" smtClean="0">
                <a:latin typeface="Broadway" pitchFamily="82" charset="0"/>
              </a:rPr>
              <a:t>Tänan Kuulamast !</a:t>
            </a:r>
            <a:endParaRPr lang="et-EE" sz="7200" dirty="0">
              <a:latin typeface="Broadway" pitchFamily="8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Osmussaare vastas, on Eesti mandriosa loodepoolseim neem.</a:t>
            </a:r>
          </a:p>
          <a:p>
            <a:r>
              <a:rPr lang="et-EE" dirty="0" smtClean="0"/>
              <a:t>Ulatub kaugele merre.</a:t>
            </a:r>
          </a:p>
          <a:p>
            <a:r>
              <a:rPr lang="et-EE" dirty="0" smtClean="0"/>
              <a:t>Põõsaspea neem on piiriks Soome lahe ja Läänemere vahel.</a:t>
            </a:r>
          </a:p>
          <a:p>
            <a:endParaRPr lang="et-E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dirty="0" smtClean="0">
                <a:solidFill>
                  <a:srgbClr val="00B0F0"/>
                </a:solidFill>
                <a:latin typeface="Curlz MT" pitchFamily="82" charset="0"/>
              </a:rPr>
              <a:t>Asukoht</a:t>
            </a:r>
            <a:endParaRPr lang="et-EE" dirty="0">
              <a:solidFill>
                <a:srgbClr val="00B0F0"/>
              </a:solidFill>
              <a:latin typeface="Curlz MT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501008"/>
            <a:ext cx="4464496" cy="313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000" dirty="0" smtClean="0"/>
              <a:t>Neemest kagus asub Spithami (Spithamni) küla, sealne rand oli algselt Nõva talupoegade kalastuskoht.</a:t>
            </a:r>
          </a:p>
          <a:p>
            <a:r>
              <a:rPr lang="et-EE" sz="2000" dirty="0" smtClean="0"/>
              <a:t>Hiljemalt 1344 rajasid rootslased sinna oma küla (1514 Spithaven), millest sai Loode-Eestis rootsi asustuse lähtekohti. </a:t>
            </a:r>
          </a:p>
          <a:p>
            <a:r>
              <a:rPr lang="et-EE" sz="2000" dirty="0" smtClean="0"/>
              <a:t>Põõsaspea neeme rootsipärane nimi Spithamn ja saksapärane nimi Spitzhammer tulenevad vanapõhja sõnast hämar ('kalju'). </a:t>
            </a:r>
          </a:p>
          <a:p>
            <a:r>
              <a:rPr lang="et-EE" sz="2000" dirty="0" smtClean="0"/>
              <a:t> Neemest edelas asub enamasti jäävaba Dirhami sadam.</a:t>
            </a:r>
            <a:endParaRPr lang="et-EE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rgbClr val="00B0F0"/>
                </a:solidFill>
                <a:latin typeface="Curlz MT" pitchFamily="82" charset="0"/>
              </a:rPr>
              <a:t>Ajalugu </a:t>
            </a:r>
            <a:endParaRPr lang="et-EE" dirty="0">
              <a:solidFill>
                <a:srgbClr val="00B0F0"/>
              </a:solidFill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400" dirty="0" smtClean="0"/>
              <a:t>Eesti merevees on tavalised söödav rannakarp </a:t>
            </a:r>
            <a:r>
              <a:rPr lang="et-EE" sz="2400" dirty="0" smtClean="0"/>
              <a:t>, </a:t>
            </a:r>
            <a:r>
              <a:rPr lang="et-EE" sz="2400" dirty="0" smtClean="0"/>
              <a:t>balti </a:t>
            </a:r>
            <a:r>
              <a:rPr lang="et-EE" sz="2400" dirty="0" smtClean="0"/>
              <a:t>lamekarp, liiva uurikkarp</a:t>
            </a:r>
            <a:r>
              <a:rPr lang="et-EE" sz="2400" i="1" dirty="0" smtClean="0"/>
              <a:t> </a:t>
            </a:r>
            <a:r>
              <a:rPr lang="et-EE" sz="2400" dirty="0" smtClean="0"/>
              <a:t>ja </a:t>
            </a:r>
            <a:r>
              <a:rPr lang="et-EE" sz="2400" dirty="0" smtClean="0"/>
              <a:t>südakarp.</a:t>
            </a:r>
            <a:endParaRPr lang="et-EE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rgbClr val="00B0F0"/>
                </a:solidFill>
                <a:latin typeface="Curlz MT" pitchFamily="82" charset="0"/>
              </a:rPr>
              <a:t>R</a:t>
            </a:r>
            <a:r>
              <a:rPr lang="et-EE" dirty="0" smtClean="0">
                <a:solidFill>
                  <a:srgbClr val="00B0F0"/>
                </a:solidFill>
                <a:latin typeface="Curlz MT" pitchFamily="82" charset="0"/>
              </a:rPr>
              <a:t>annakarbid</a:t>
            </a:r>
            <a:endParaRPr lang="et-EE" dirty="0">
              <a:solidFill>
                <a:srgbClr val="00B0F0"/>
              </a:solidFill>
              <a:latin typeface="Curlz MT" pitchFamily="82" charset="0"/>
            </a:endParaRPr>
          </a:p>
        </p:txBody>
      </p:sp>
      <p:pic>
        <p:nvPicPr>
          <p:cNvPr id="2050" name="Picture 2" descr="C:\Users\Rauno\Desktop\karbid030518aa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24944"/>
            <a:ext cx="4639146" cy="3060548"/>
          </a:xfrm>
          <a:prstGeom prst="rect">
            <a:avLst/>
          </a:prstGeom>
          <a:noFill/>
        </p:spPr>
      </p:pic>
      <p:pic>
        <p:nvPicPr>
          <p:cNvPr id="2051" name="Picture 3" descr="C:\Users\Rauno\Desktop\Merekarbid Pirita rann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08920"/>
            <a:ext cx="1753845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000" dirty="0" smtClean="0"/>
              <a:t>Rändkivimid - liustiku poolt transporditud ning liustiku sulades maha jäänud kivi.</a:t>
            </a:r>
          </a:p>
          <a:p>
            <a:r>
              <a:rPr lang="et-EE" sz="2000" dirty="0" smtClean="0"/>
              <a:t>Graniit - hall, roosakas või punakas jämedateralise struktuuriga enamasti tardkivim.</a:t>
            </a:r>
          </a:p>
          <a:p>
            <a:r>
              <a:rPr lang="et-EE" sz="2000" dirty="0" smtClean="0"/>
              <a:t>Bretša - ümardumata kivitükkidest ja neid liitvast tsemendist koosnev kivim.</a:t>
            </a:r>
          </a:p>
          <a:p>
            <a:r>
              <a:rPr lang="et-EE" sz="2000" dirty="0" smtClean="0"/>
              <a:t>Lubjakivi- kaltsiumkarbonaadist koosnev keemilise või biogeense tekkega settekivim.</a:t>
            </a:r>
            <a:endParaRPr lang="et-EE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rgbClr val="00B0F0"/>
                </a:solidFill>
                <a:latin typeface="Curlz MT" pitchFamily="82" charset="0"/>
              </a:rPr>
              <a:t>Kivimid </a:t>
            </a:r>
            <a:endParaRPr lang="et-EE" dirty="0">
              <a:solidFill>
                <a:srgbClr val="00B0F0"/>
              </a:solidFill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t-EE" dirty="0" smtClean="0">
                <a:solidFill>
                  <a:srgbClr val="00B0F0"/>
                </a:solidFill>
              </a:rPr>
              <a:t>Rändkivimid                        Bretša  </a:t>
            </a:r>
          </a:p>
          <a:p>
            <a:pPr>
              <a:buNone/>
            </a:pPr>
            <a:endParaRPr lang="et-EE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t-EE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t-EE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t-EE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t-EE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t-EE" dirty="0" smtClean="0">
                <a:solidFill>
                  <a:srgbClr val="00B0F0"/>
                </a:solidFill>
              </a:rPr>
              <a:t>                       Lubjakivi</a:t>
            </a:r>
            <a:endParaRPr lang="et-EE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2050" name="Picture 2" descr="C:\Users\Rauno\Desktop\020721aa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278947" cy="2160240"/>
          </a:xfrm>
          <a:prstGeom prst="rect">
            <a:avLst/>
          </a:prstGeom>
          <a:noFill/>
        </p:spPr>
      </p:pic>
      <p:pic>
        <p:nvPicPr>
          <p:cNvPr id="2051" name="Picture 3" descr="C:\Users\Rauno\Desktop\712px-Neugrundbreccia_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88840"/>
            <a:ext cx="2736304" cy="2575778"/>
          </a:xfrm>
          <a:prstGeom prst="rect">
            <a:avLst/>
          </a:prstGeom>
          <a:noFill/>
        </p:spPr>
      </p:pic>
      <p:pic>
        <p:nvPicPr>
          <p:cNvPr id="2052" name="Picture 4" descr="C:\Users\Rauno\Desktop\limeston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797152"/>
            <a:ext cx="2315220" cy="1736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1800" dirty="0" smtClean="0"/>
              <a:t>Erosioon - voolava vee, liustike, tuule või lainete tekitatud kulutus, mille tagajärjel osa pinnasest ära kandub.</a:t>
            </a:r>
          </a:p>
          <a:p>
            <a:endParaRPr lang="et-EE" sz="1800" dirty="0" smtClean="0"/>
          </a:p>
          <a:p>
            <a:endParaRPr lang="et-EE" sz="1800" dirty="0" smtClean="0"/>
          </a:p>
          <a:p>
            <a:endParaRPr lang="et-EE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rgbClr val="00B0F0"/>
                </a:solidFill>
                <a:latin typeface="Curlz MT" pitchFamily="82" charset="0"/>
              </a:rPr>
              <a:t>Protsessid </a:t>
            </a:r>
            <a:endParaRPr lang="et-EE" dirty="0">
              <a:solidFill>
                <a:srgbClr val="00B0F0"/>
              </a:solidFill>
              <a:latin typeface="Curlz MT" pitchFamily="82" charset="0"/>
            </a:endParaRPr>
          </a:p>
        </p:txBody>
      </p:sp>
      <p:pic>
        <p:nvPicPr>
          <p:cNvPr id="4098" name="Picture 2" descr="C:\Users\Rauno\Desktop\46864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4888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000" dirty="0" smtClean="0"/>
              <a:t>Liiv-merisinep</a:t>
            </a:r>
          </a:p>
          <a:p>
            <a:r>
              <a:rPr lang="et-EE" sz="2000" dirty="0" smtClean="0"/>
              <a:t>Merikapsas </a:t>
            </a:r>
          </a:p>
          <a:p>
            <a:r>
              <a:rPr lang="et-EE" sz="2000" dirty="0" smtClean="0"/>
              <a:t>Ogamalts </a:t>
            </a:r>
            <a:endParaRPr lang="et-EE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rgbClr val="00B0F0"/>
                </a:solidFill>
                <a:latin typeface="Curlz MT" pitchFamily="82" charset="0"/>
              </a:rPr>
              <a:t>Taimed</a:t>
            </a:r>
            <a:endParaRPr lang="et-EE" dirty="0">
              <a:solidFill>
                <a:srgbClr val="00B0F0"/>
              </a:solidFill>
              <a:latin typeface="Curlz MT" pitchFamily="82" charset="0"/>
            </a:endParaRPr>
          </a:p>
        </p:txBody>
      </p:sp>
      <p:pic>
        <p:nvPicPr>
          <p:cNvPr id="3074" name="Picture 2" descr="C:\Users\Rauno\Desktop\liivmerisinep070724aa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340769"/>
            <a:ext cx="3456384" cy="17978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2627784" y="1700808"/>
            <a:ext cx="165618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Rauno\Desktop\imgp2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573016"/>
            <a:ext cx="2808312" cy="2106234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2411760" y="2060848"/>
            <a:ext cx="2952328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C:\Users\Rauno\Desktop\ogamal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933056"/>
            <a:ext cx="2664296" cy="1563956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>
            <a:off x="2123728" y="2420888"/>
            <a:ext cx="86409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000" dirty="0" smtClean="0"/>
              <a:t>Neemel on tulepaak aastast 1923, mis on 16m kõrge. </a:t>
            </a:r>
          </a:p>
          <a:p>
            <a:r>
              <a:rPr lang="et-EE" sz="2000" dirty="0" smtClean="0"/>
              <a:t>Põõsaspea rahn, mis on 5m kõrge ja suurimaid rahne Läänemaal.</a:t>
            </a:r>
          </a:p>
          <a:p>
            <a:r>
              <a:rPr lang="et-EE" sz="2000" dirty="0" smtClean="0"/>
              <a:t>Põõsaspea neem jääb Nõva maastikukaitsealasse ja on Eesti parimaid arktiliste veelindude rände vaatlemise paiku.</a:t>
            </a:r>
          </a:p>
          <a:p>
            <a:r>
              <a:rPr lang="et-EE" sz="2000" dirty="0" smtClean="0"/>
              <a:t>Siit rändavad läbi arktilised veelinnud, kelle pesitsusalaks on põõsaspea neem, seda rändeteed kasutavad miljonid veelinnud. Näiteks: aul, valgepõsk-lagle, mustlagle, kaurid.</a:t>
            </a:r>
            <a:endParaRPr lang="et-EE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rgbClr val="00B0F0"/>
                </a:solidFill>
                <a:latin typeface="Curlz MT" pitchFamily="82" charset="0"/>
              </a:rPr>
              <a:t>Huvitavad Faktid </a:t>
            </a:r>
            <a:endParaRPr lang="et-EE" dirty="0">
              <a:solidFill>
                <a:srgbClr val="00B0F0"/>
              </a:solidFill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161</TotalTime>
  <Words>91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Põõsaspea neem</vt:lpstr>
      <vt:lpstr>Asukoht</vt:lpstr>
      <vt:lpstr>Ajalugu </vt:lpstr>
      <vt:lpstr>Rannakarbid</vt:lpstr>
      <vt:lpstr>Kivimid </vt:lpstr>
      <vt:lpstr>Slide 6</vt:lpstr>
      <vt:lpstr>Protsessid </vt:lpstr>
      <vt:lpstr>Taimed</vt:lpstr>
      <vt:lpstr>Huvitavad Faktid </vt:lpstr>
      <vt:lpstr>Kasutatud materjal</vt:lpstr>
      <vt:lpstr>Slide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Põõsaspea neem.</dc:title>
  <dc:creator>Rauno</dc:creator>
  <cp:lastModifiedBy>Rauno</cp:lastModifiedBy>
  <cp:revision>17</cp:revision>
  <dcterms:created xsi:type="dcterms:W3CDTF">2013-10-13T14:54:28Z</dcterms:created>
  <dcterms:modified xsi:type="dcterms:W3CDTF">2013-10-17T20:14:10Z</dcterms:modified>
</cp:coreProperties>
</file>